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7" r:id="rId4"/>
    <p:sldId id="264" r:id="rId5"/>
    <p:sldId id="266" r:id="rId6"/>
    <p:sldId id="268" r:id="rId7"/>
    <p:sldId id="269" r:id="rId8"/>
  </p:sldIdLst>
  <p:sldSz cx="10691813" cy="7559675"/>
  <p:notesSz cx="6797675" cy="9928225"/>
  <p:defaultTextStyle>
    <a:defPPr>
      <a:defRPr lang="ru-RU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EAB200"/>
    <a:srgbClr val="DA8FFF"/>
    <a:srgbClr val="33CCFF"/>
    <a:srgbClr val="66FFFF"/>
    <a:srgbClr val="FF7C80"/>
    <a:srgbClr val="66FF33"/>
    <a:srgbClr val="00CC99"/>
    <a:srgbClr val="99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 snapToGrid="0">
      <p:cViewPr>
        <p:scale>
          <a:sx n="106" d="100"/>
          <a:sy n="106" d="100"/>
        </p:scale>
        <p:origin x="-1134" y="34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21" indent="0" algn="ctr">
              <a:buNone/>
              <a:defRPr sz="2200"/>
            </a:lvl2pPr>
            <a:lvl3pPr marL="1007842" indent="0" algn="ctr">
              <a:buNone/>
              <a:defRPr sz="2000"/>
            </a:lvl3pPr>
            <a:lvl4pPr marL="1511764" indent="0" algn="ctr">
              <a:buNone/>
              <a:defRPr sz="1800"/>
            </a:lvl4pPr>
            <a:lvl5pPr marL="2015685" indent="0" algn="ctr">
              <a:buNone/>
              <a:defRPr sz="1800"/>
            </a:lvl5pPr>
            <a:lvl6pPr marL="2519606" indent="0" algn="ctr">
              <a:buNone/>
              <a:defRPr sz="1800"/>
            </a:lvl6pPr>
            <a:lvl7pPr marL="3023526" indent="0" algn="ctr">
              <a:buNone/>
              <a:defRPr sz="1800"/>
            </a:lvl7pPr>
            <a:lvl8pPr marL="3527448" indent="0" algn="ctr">
              <a:buNone/>
              <a:defRPr sz="1800"/>
            </a:lvl8pPr>
            <a:lvl9pPr marL="4031369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8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4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7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5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3"/>
            <a:ext cx="9088041" cy="165367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2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1" y="1763924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1763924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24" indent="0">
              <a:buNone/>
              <a:defRPr sz="2300" b="1"/>
            </a:lvl2pPr>
            <a:lvl3pPr marL="1042847" indent="0">
              <a:buNone/>
              <a:defRPr sz="2100" b="1"/>
            </a:lvl3pPr>
            <a:lvl4pPr marL="1564271" indent="0">
              <a:buNone/>
              <a:defRPr sz="1800" b="1"/>
            </a:lvl4pPr>
            <a:lvl5pPr marL="2085695" indent="0">
              <a:buNone/>
              <a:defRPr sz="1800" b="1"/>
            </a:lvl5pPr>
            <a:lvl6pPr marL="2607118" indent="0">
              <a:buNone/>
              <a:defRPr sz="1800" b="1"/>
            </a:lvl6pPr>
            <a:lvl7pPr marL="3128542" indent="0">
              <a:buNone/>
              <a:defRPr sz="1800" b="1"/>
            </a:lvl7pPr>
            <a:lvl8pPr marL="3649966" indent="0">
              <a:buNone/>
              <a:defRPr sz="1800" b="1"/>
            </a:lvl8pPr>
            <a:lvl9pPr marL="417139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24" indent="0">
              <a:buNone/>
              <a:defRPr sz="2300" b="1"/>
            </a:lvl2pPr>
            <a:lvl3pPr marL="1042847" indent="0">
              <a:buNone/>
              <a:defRPr sz="2100" b="1"/>
            </a:lvl3pPr>
            <a:lvl4pPr marL="1564271" indent="0">
              <a:buNone/>
              <a:defRPr sz="1800" b="1"/>
            </a:lvl4pPr>
            <a:lvl5pPr marL="2085695" indent="0">
              <a:buNone/>
              <a:defRPr sz="1800" b="1"/>
            </a:lvl5pPr>
            <a:lvl6pPr marL="2607118" indent="0">
              <a:buNone/>
              <a:defRPr sz="1800" b="1"/>
            </a:lvl6pPr>
            <a:lvl7pPr marL="3128542" indent="0">
              <a:buNone/>
              <a:defRPr sz="1800" b="1"/>
            </a:lvl7pPr>
            <a:lvl8pPr marL="3649966" indent="0">
              <a:buNone/>
              <a:defRPr sz="1800" b="1"/>
            </a:lvl8pPr>
            <a:lvl9pPr marL="417139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2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7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66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2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1" y="300988"/>
            <a:ext cx="5977021" cy="645197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2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24" indent="0">
              <a:buNone/>
              <a:defRPr sz="1400"/>
            </a:lvl2pPr>
            <a:lvl3pPr marL="1042847" indent="0">
              <a:buNone/>
              <a:defRPr sz="1100"/>
            </a:lvl3pPr>
            <a:lvl4pPr marL="1564271" indent="0">
              <a:buNone/>
              <a:defRPr sz="1000"/>
            </a:lvl4pPr>
            <a:lvl5pPr marL="2085695" indent="0">
              <a:buNone/>
              <a:defRPr sz="1000"/>
            </a:lvl5pPr>
            <a:lvl6pPr marL="2607118" indent="0">
              <a:buNone/>
              <a:defRPr sz="1000"/>
            </a:lvl6pPr>
            <a:lvl7pPr marL="3128542" indent="0">
              <a:buNone/>
              <a:defRPr sz="1000"/>
            </a:lvl7pPr>
            <a:lvl8pPr marL="3649966" indent="0">
              <a:buNone/>
              <a:defRPr sz="1000"/>
            </a:lvl8pPr>
            <a:lvl9pPr marL="417139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5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9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700"/>
            </a:lvl1pPr>
            <a:lvl2pPr marL="521424" indent="0">
              <a:buNone/>
              <a:defRPr sz="3200"/>
            </a:lvl2pPr>
            <a:lvl3pPr marL="1042847" indent="0">
              <a:buNone/>
              <a:defRPr sz="2700"/>
            </a:lvl3pPr>
            <a:lvl4pPr marL="1564271" indent="0">
              <a:buNone/>
              <a:defRPr sz="2300"/>
            </a:lvl4pPr>
            <a:lvl5pPr marL="2085695" indent="0">
              <a:buNone/>
              <a:defRPr sz="2300"/>
            </a:lvl5pPr>
            <a:lvl6pPr marL="2607118" indent="0">
              <a:buNone/>
              <a:defRPr sz="2300"/>
            </a:lvl6pPr>
            <a:lvl7pPr marL="3128542" indent="0">
              <a:buNone/>
              <a:defRPr sz="2300"/>
            </a:lvl7pPr>
            <a:lvl8pPr marL="3649966" indent="0">
              <a:buNone/>
              <a:defRPr sz="2300"/>
            </a:lvl8pPr>
            <a:lvl9pPr marL="417139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2"/>
          </a:xfrm>
        </p:spPr>
        <p:txBody>
          <a:bodyPr/>
          <a:lstStyle>
            <a:lvl1pPr marL="0" indent="0">
              <a:buNone/>
              <a:defRPr sz="1600"/>
            </a:lvl1pPr>
            <a:lvl2pPr marL="521424" indent="0">
              <a:buNone/>
              <a:defRPr sz="1400"/>
            </a:lvl2pPr>
            <a:lvl3pPr marL="1042847" indent="0">
              <a:buNone/>
              <a:defRPr sz="1100"/>
            </a:lvl3pPr>
            <a:lvl4pPr marL="1564271" indent="0">
              <a:buNone/>
              <a:defRPr sz="1000"/>
            </a:lvl4pPr>
            <a:lvl5pPr marL="2085695" indent="0">
              <a:buNone/>
              <a:defRPr sz="1000"/>
            </a:lvl5pPr>
            <a:lvl6pPr marL="2607118" indent="0">
              <a:buNone/>
              <a:defRPr sz="1000"/>
            </a:lvl6pPr>
            <a:lvl7pPr marL="3128542" indent="0">
              <a:buNone/>
              <a:defRPr sz="1000"/>
            </a:lvl7pPr>
            <a:lvl8pPr marL="3649966" indent="0">
              <a:buNone/>
              <a:defRPr sz="1000"/>
            </a:lvl8pPr>
            <a:lvl9pPr marL="417139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58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3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5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6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2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117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15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196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235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274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31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6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5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1" indent="0">
              <a:buNone/>
              <a:defRPr sz="2200" b="1"/>
            </a:lvl2pPr>
            <a:lvl3pPr marL="1007842" indent="0">
              <a:buNone/>
              <a:defRPr sz="2000" b="1"/>
            </a:lvl3pPr>
            <a:lvl4pPr marL="1511764" indent="0">
              <a:buNone/>
              <a:defRPr sz="1800" b="1"/>
            </a:lvl4pPr>
            <a:lvl5pPr marL="2015685" indent="0">
              <a:buNone/>
              <a:defRPr sz="1800" b="1"/>
            </a:lvl5pPr>
            <a:lvl6pPr marL="2519606" indent="0">
              <a:buNone/>
              <a:defRPr sz="1800" b="1"/>
            </a:lvl6pPr>
            <a:lvl7pPr marL="3023526" indent="0">
              <a:buNone/>
              <a:defRPr sz="1800" b="1"/>
            </a:lvl7pPr>
            <a:lvl8pPr marL="3527448" indent="0">
              <a:buNone/>
              <a:defRPr sz="1800" b="1"/>
            </a:lvl8pPr>
            <a:lvl9pPr marL="40313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1" indent="0">
              <a:buNone/>
              <a:defRPr sz="2200" b="1"/>
            </a:lvl2pPr>
            <a:lvl3pPr marL="1007842" indent="0">
              <a:buNone/>
              <a:defRPr sz="2000" b="1"/>
            </a:lvl3pPr>
            <a:lvl4pPr marL="1511764" indent="0">
              <a:buNone/>
              <a:defRPr sz="1800" b="1"/>
            </a:lvl4pPr>
            <a:lvl5pPr marL="2015685" indent="0">
              <a:buNone/>
              <a:defRPr sz="1800" b="1"/>
            </a:lvl5pPr>
            <a:lvl6pPr marL="2519606" indent="0">
              <a:buNone/>
              <a:defRPr sz="1800" b="1"/>
            </a:lvl6pPr>
            <a:lvl7pPr marL="3023526" indent="0">
              <a:buNone/>
              <a:defRPr sz="1800" b="1"/>
            </a:lvl7pPr>
            <a:lvl8pPr marL="3527448" indent="0">
              <a:buNone/>
              <a:defRPr sz="1800" b="1"/>
            </a:lvl8pPr>
            <a:lvl9pPr marL="40313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8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7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9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800"/>
            </a:lvl1pPr>
            <a:lvl2pPr marL="503921" indent="0">
              <a:buNone/>
              <a:defRPr sz="1500"/>
            </a:lvl2pPr>
            <a:lvl3pPr marL="1007842" indent="0">
              <a:buNone/>
              <a:defRPr sz="1300"/>
            </a:lvl3pPr>
            <a:lvl4pPr marL="1511764" indent="0">
              <a:buNone/>
              <a:defRPr sz="1100"/>
            </a:lvl4pPr>
            <a:lvl5pPr marL="2015685" indent="0">
              <a:buNone/>
              <a:defRPr sz="1100"/>
            </a:lvl5pPr>
            <a:lvl6pPr marL="2519606" indent="0">
              <a:buNone/>
              <a:defRPr sz="1100"/>
            </a:lvl6pPr>
            <a:lvl7pPr marL="3023526" indent="0">
              <a:buNone/>
              <a:defRPr sz="1100"/>
            </a:lvl7pPr>
            <a:lvl8pPr marL="3527448" indent="0">
              <a:buNone/>
              <a:defRPr sz="1100"/>
            </a:lvl8pPr>
            <a:lvl9pPr marL="403136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5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9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21" indent="0">
              <a:buNone/>
              <a:defRPr sz="3100"/>
            </a:lvl2pPr>
            <a:lvl3pPr marL="1007842" indent="0">
              <a:buNone/>
              <a:defRPr sz="2600"/>
            </a:lvl3pPr>
            <a:lvl4pPr marL="1511764" indent="0">
              <a:buNone/>
              <a:defRPr sz="2200"/>
            </a:lvl4pPr>
            <a:lvl5pPr marL="2015685" indent="0">
              <a:buNone/>
              <a:defRPr sz="2200"/>
            </a:lvl5pPr>
            <a:lvl6pPr marL="2519606" indent="0">
              <a:buNone/>
              <a:defRPr sz="2200"/>
            </a:lvl6pPr>
            <a:lvl7pPr marL="3023526" indent="0">
              <a:buNone/>
              <a:defRPr sz="2200"/>
            </a:lvl7pPr>
            <a:lvl8pPr marL="3527448" indent="0">
              <a:buNone/>
              <a:defRPr sz="2200"/>
            </a:lvl8pPr>
            <a:lvl9pPr marL="4031369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800"/>
            </a:lvl1pPr>
            <a:lvl2pPr marL="503921" indent="0">
              <a:buNone/>
              <a:defRPr sz="1500"/>
            </a:lvl2pPr>
            <a:lvl3pPr marL="1007842" indent="0">
              <a:buNone/>
              <a:defRPr sz="1300"/>
            </a:lvl3pPr>
            <a:lvl4pPr marL="1511764" indent="0">
              <a:buNone/>
              <a:defRPr sz="1100"/>
            </a:lvl4pPr>
            <a:lvl5pPr marL="2015685" indent="0">
              <a:buNone/>
              <a:defRPr sz="1100"/>
            </a:lvl5pPr>
            <a:lvl6pPr marL="2519606" indent="0">
              <a:buNone/>
              <a:defRPr sz="1100"/>
            </a:lvl6pPr>
            <a:lvl7pPr marL="3023526" indent="0">
              <a:buNone/>
              <a:defRPr sz="1100"/>
            </a:lvl7pPr>
            <a:lvl8pPr marL="3527448" indent="0">
              <a:buNone/>
              <a:defRPr sz="1100"/>
            </a:lvl8pPr>
            <a:lvl9pPr marL="403136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5"/>
            <a:ext cx="9221689" cy="1461188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C2E19-69E8-42C0-AE02-A88BF078B5F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7" cy="4024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4" y="7006700"/>
            <a:ext cx="2405658" cy="4024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DED9-82CC-4A1D-A53D-4615545D8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842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61" indent="-251961" algn="l" defTabSz="1007842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82" indent="-251961" algn="l" defTabSz="100784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03" indent="-251961" algn="l" defTabSz="100784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23" indent="-251961" algn="l" defTabSz="100784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45" indent="-251961" algn="l" defTabSz="100784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67" indent="-251961" algn="l" defTabSz="100784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88" indent="-251961" algn="l" defTabSz="100784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409" indent="-251961" algn="l" defTabSz="100784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29" indent="-251961" algn="l" defTabSz="100784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1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42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64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85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06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26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48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69" algn="l" defTabSz="1007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</p:spPr>
        <p:txBody>
          <a:bodyPr vert="horz" lIns="104285" tIns="52143" rIns="104285" bIns="521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4"/>
            <a:ext cx="9622632" cy="4989036"/>
          </a:xfrm>
          <a:prstGeom prst="rect">
            <a:avLst/>
          </a:prstGeom>
        </p:spPr>
        <p:txBody>
          <a:bodyPr vert="horz" lIns="104285" tIns="52143" rIns="104285" bIns="521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7" cy="402482"/>
          </a:xfrm>
          <a:prstGeom prst="rect">
            <a:avLst/>
          </a:prstGeom>
        </p:spPr>
        <p:txBody>
          <a:bodyPr vert="horz" lIns="104285" tIns="52143" rIns="104285" bIns="521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4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847"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7" y="7006700"/>
            <a:ext cx="3385740" cy="402482"/>
          </a:xfrm>
          <a:prstGeom prst="rect">
            <a:avLst/>
          </a:prstGeom>
        </p:spPr>
        <p:txBody>
          <a:bodyPr vert="horz" lIns="104285" tIns="52143" rIns="104285" bIns="521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4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7" cy="402482"/>
          </a:xfrm>
          <a:prstGeom prst="rect">
            <a:avLst/>
          </a:prstGeom>
        </p:spPr>
        <p:txBody>
          <a:bodyPr vert="horz" lIns="104285" tIns="52143" rIns="104285" bIns="521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4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84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9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284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68" indent="-391068" algn="l" defTabSz="104284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14" indent="-325890" algn="l" defTabSz="104284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59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83" indent="-260712" algn="l" defTabSz="104284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07" indent="-260712" algn="l" defTabSz="104284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30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254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678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101" indent="-260712" algn="l" defTabSz="10428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24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47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271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695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18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542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966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390" algn="l" defTabSz="10428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0691813" cy="7559675"/>
          </a:xfrm>
          <a:prstGeom prst="rect">
            <a:avLst/>
          </a:prstGeom>
        </p:spPr>
      </p:pic>
      <p:sp>
        <p:nvSpPr>
          <p:cNvPr id="130" name="Скругленный прямоугольник 129"/>
          <p:cNvSpPr/>
          <p:nvPr/>
        </p:nvSpPr>
        <p:spPr>
          <a:xfrm>
            <a:off x="313389" y="5627840"/>
            <a:ext cx="2187021" cy="1316593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8148" y="86584"/>
            <a:ext cx="9987467" cy="97872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ПЕРВЫЕ ШАГИ РОССИЙСКОГО 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ДВИЖЕНИЯ ДЕТЕЙ И МОЛОДЁЖИ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44362" y="1248699"/>
            <a:ext cx="4142128" cy="43480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-297254" y="1219809"/>
            <a:ext cx="2470254" cy="2470254"/>
          </a:xfrm>
          <a:prstGeom prst="ellipse">
            <a:avLst/>
          </a:prstGeom>
          <a:blipFill dpi="0" rotWithShape="1">
            <a:blip r:embed="rId3"/>
            <a:srcRect/>
            <a:tile tx="-1003300" ty="0" sx="50000" sy="50000" flip="none" algn="ctr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90975" y="1173715"/>
            <a:ext cx="4051116" cy="58477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СЕНТЯБРЬ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07891" y="746396"/>
            <a:ext cx="1819888" cy="76929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r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МЕТОДИЧЕСКИЕ МАТЕРИАЛЫ </a:t>
            </a:r>
          </a:p>
          <a:p>
            <a:pPr algn="r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ПО РЕАЛИЗАЦИИ МЕРОПРИЯТИЙ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755293" y="2273694"/>
            <a:ext cx="1713204" cy="755747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804222" y="2273694"/>
            <a:ext cx="1713204" cy="755747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685644" y="2265789"/>
            <a:ext cx="1713204" cy="755747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755293" y="2317372"/>
            <a:ext cx="1713204" cy="70788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90478" algn="ctr"/>
            <a:r>
              <a:rPr lang="ru-RU" sz="800" b="1" dirty="0">
                <a:latin typeface="Century Gothic" panose="020B0502020202020204" pitchFamily="34" charset="0"/>
              </a:rPr>
              <a:t>ТОРЖЕСТВЕННАЯ ЦЕРЕМОНИЯ </a:t>
            </a:r>
            <a:r>
              <a:rPr lang="ru-RU" sz="800" b="1" dirty="0" smtClean="0">
                <a:latin typeface="Century Gothic" panose="020B0502020202020204" pitchFamily="34" charset="0"/>
              </a:rPr>
              <a:t>ПОДЪЁМА ГОСУДАРСТВЕННОГО </a:t>
            </a:r>
            <a:r>
              <a:rPr lang="ru-RU" sz="800" b="1" dirty="0">
                <a:latin typeface="Century Gothic" panose="020B0502020202020204" pitchFamily="34" charset="0"/>
              </a:rPr>
              <a:t>ФЛАГА РОССИЙСКОЙ ФЕДЕРАЦИИ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804223" y="2298106"/>
            <a:ext cx="1713204" cy="70788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90478" algn="ctr"/>
            <a:r>
              <a:rPr lang="ru-RU" sz="800" b="1" dirty="0">
                <a:latin typeface="Century Gothic" panose="020B0502020202020204" pitchFamily="34" charset="0"/>
              </a:rPr>
              <a:t>СТАРТ ВСЕРОССИЙСКОГО КОНКУРСА ХОРОВЫХ И ВОКАЛЬНЫХ КОЛЛЕКТИВОВ</a:t>
            </a:r>
          </a:p>
          <a:p>
            <a:pPr marL="90478" algn="ctr"/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ФИНАЛ КОНКУРСА </a:t>
            </a:r>
            <a:b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МАРТ 2023 Г.</a:t>
            </a:r>
          </a:p>
        </p:txBody>
      </p:sp>
      <p:sp>
        <p:nvSpPr>
          <p:cNvPr id="82" name="Овал 81"/>
          <p:cNvSpPr/>
          <p:nvPr/>
        </p:nvSpPr>
        <p:spPr>
          <a:xfrm>
            <a:off x="4248419" y="2791773"/>
            <a:ext cx="440158" cy="440158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45" y="2866481"/>
            <a:ext cx="293267" cy="2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Овал 84"/>
          <p:cNvSpPr/>
          <p:nvPr/>
        </p:nvSpPr>
        <p:spPr>
          <a:xfrm>
            <a:off x="9182000" y="2791773"/>
            <a:ext cx="440158" cy="440158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27" y="2866481"/>
            <a:ext cx="293267" cy="2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2850486" y="1779968"/>
            <a:ext cx="3541169" cy="261555"/>
            <a:chOff x="2545085" y="1708526"/>
            <a:chExt cx="3541169" cy="26155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2545085" y="1835484"/>
              <a:ext cx="1080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5006254" y="1835484"/>
              <a:ext cx="1080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Скругленный прямоугольник 86"/>
            <p:cNvSpPr/>
            <p:nvPr/>
          </p:nvSpPr>
          <p:spPr>
            <a:xfrm>
              <a:off x="3882633" y="1736615"/>
              <a:ext cx="918412" cy="19773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125248" y="1708526"/>
              <a:ext cx="2352990" cy="261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78" algn="ctr"/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 СЕНТЯБРЯ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7300018" y="1737928"/>
            <a:ext cx="2352990" cy="261555"/>
            <a:chOff x="3125248" y="1708526"/>
            <a:chExt cx="2352990" cy="261555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3882633" y="1736615"/>
              <a:ext cx="918412" cy="19773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125248" y="1708526"/>
              <a:ext cx="2352990" cy="261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78" algn="ctr"/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 СЕНТЯБРЯ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7685644" y="2298106"/>
            <a:ext cx="1713204" cy="70788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ВСЕРОССИЙСКАЯ АКЦИЯ «ГОЛУБЬ МИРА» 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ПОСВЯЩЕННАЯ ДНЮ СОЛИДАРНОСТИ В БОРЬБЕ С ТЕРРОРИЗМОМ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365785" y="3650765"/>
            <a:ext cx="1713204" cy="755747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2472016" y="3340652"/>
            <a:ext cx="3541169" cy="261555"/>
            <a:chOff x="2545085" y="1708526"/>
            <a:chExt cx="3541169" cy="261555"/>
          </a:xfrm>
        </p:grpSpPr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2545085" y="1835484"/>
              <a:ext cx="1080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>
              <a:off x="5006254" y="1835484"/>
              <a:ext cx="1080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Скругленный прямоугольник 102"/>
            <p:cNvSpPr/>
            <p:nvPr/>
          </p:nvSpPr>
          <p:spPr>
            <a:xfrm>
              <a:off x="3882633" y="1736615"/>
              <a:ext cx="918412" cy="19773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125248" y="1708526"/>
              <a:ext cx="2352990" cy="261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78" algn="ctr"/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 СЕНТЯБРЯ</a:t>
              </a: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2365785" y="3638256"/>
            <a:ext cx="1713204" cy="73866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СТАРТ КОНКУРСА СОЧИНЕНИЙ «РОССИЯ </a:t>
            </a:r>
            <a:r>
              <a:rPr lang="ru-RU" sz="800" b="1" dirty="0" smtClean="0">
                <a:latin typeface="Century Gothic" panose="020B0502020202020204" pitchFamily="34" charset="0"/>
              </a:rPr>
              <a:t>-СТРАНА </a:t>
            </a:r>
            <a:r>
              <a:rPr lang="ru-RU" sz="800" b="1" dirty="0">
                <a:latin typeface="Century Gothic" panose="020B0502020202020204" pitchFamily="34" charset="0"/>
              </a:rPr>
              <a:t>ВОЗМОЖНОСТЕЙ» 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ДЛЯ ОБУЧАЮЩИХСЯ И ПЕДАГОГОВ </a:t>
            </a:r>
          </a:p>
          <a:p>
            <a:pPr algn="ctr"/>
            <a:r>
              <a:rPr lang="ru-RU" sz="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ФИНАЛ </a:t>
            </a:r>
            <a:r>
              <a:rPr lang="ru-RU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КОНКУРСА </a:t>
            </a:r>
          </a:p>
          <a:p>
            <a:pPr algn="ctr"/>
            <a:r>
              <a:rPr lang="ru-RU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ДЕКАБРЬ 2022 Г. МДЦ «АРТЕК»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404955" y="3645344"/>
            <a:ext cx="1713204" cy="755747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404955" y="3641800"/>
            <a:ext cx="1713204" cy="73866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ИНФОРМАЦИОННО ПРОСВЕТИТЕЛЬСКИЕ ЗАНЯТИЯ «РАЗГОВОРЫ О ВАЖНОМ»</a:t>
            </a:r>
          </a:p>
          <a:p>
            <a:pPr algn="ctr"/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 ОРГАНИЗАЦИЕЙ АНКЕТИРОВАНИЯ УЧАСТНИКОВ МЕРОПРИЯТИЯ НА ТЕМУ «ЧТО Я ХОТЕЛ БЫ ЗНАТЬ»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6603088" y="3650764"/>
            <a:ext cx="1713204" cy="755747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6603088" y="3819735"/>
            <a:ext cx="1713204" cy="33855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АКЦИЯ </a:t>
            </a:r>
          </a:p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«СПАСИБО ЗА ЗАБОТУ»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8642258" y="3645343"/>
            <a:ext cx="1713204" cy="755747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8642258" y="3795359"/>
            <a:ext cx="1713204" cy="40011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«ДЕТИ ДЕТЯМ»</a:t>
            </a:r>
          </a:p>
          <a:p>
            <a:pPr algn="ctr"/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АКЦИЯ ПО СБОРУ КНИГ </a:t>
            </a:r>
          </a:p>
          <a:p>
            <a:pPr algn="ctr"/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ДЛЯ ДЕТЕЙ</a:t>
            </a:r>
          </a:p>
        </p:txBody>
      </p:sp>
      <p:sp>
        <p:nvSpPr>
          <p:cNvPr id="125" name="Овал 124"/>
          <p:cNvSpPr/>
          <p:nvPr/>
        </p:nvSpPr>
        <p:spPr>
          <a:xfrm>
            <a:off x="8103645" y="4127030"/>
            <a:ext cx="440158" cy="440158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72" y="4201737"/>
            <a:ext cx="293267" cy="2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Скругленный прямоугольник 127"/>
          <p:cNvSpPr/>
          <p:nvPr/>
        </p:nvSpPr>
        <p:spPr>
          <a:xfrm>
            <a:off x="224502" y="4845993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FFC000"/>
              </a:gs>
              <a:gs pos="100000">
                <a:srgbClr val="EAB2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224502" y="5001027"/>
            <a:ext cx="2366010" cy="76943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СТАРТ СОЗДАНИЯ ПЕРВИЧНЫХ 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ОТДЕЛЕНИЙ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РДДМ В ОБРАЗОВАТЕЛЬНЫХ ОРГАНИЗАЦИЯХ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3389" y="5947514"/>
            <a:ext cx="2187020" cy="9233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Федеральный закон от 14 июля 2022 № 261-ФЗ «О российском движении детей и молодежи»</a:t>
            </a:r>
          </a:p>
          <a:p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Статья 11. Структурные подразделения Движения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2846335" y="5645409"/>
            <a:ext cx="2187021" cy="1316593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2757448" y="4863562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FFC000"/>
              </a:gs>
              <a:gs pos="100000">
                <a:srgbClr val="EAB2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2757448" y="5018596"/>
            <a:ext cx="2366010" cy="76944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СОБЕСЕДОВАНИЕ И СОГЛАСОВАНИЕ РЕГИОНАЛЬНЫХ КООРДИНАТОРОВ РДДМ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2846335" y="6047517"/>
            <a:ext cx="2187020" cy="7848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ОПРЕДЕЛЕНИЕ РЕГИОНАЛЬНЫХ КООРДИНАТОРОВ ВО ВСЕХ 85 СУБЪЕКТАХ РОССИЙСКОЙ ФЕДЕРАЦИИ</a:t>
            </a:r>
          </a:p>
          <a:p>
            <a:pPr algn="ctr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ДО  1 ОКТЯБРЯ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5396171" y="5627840"/>
            <a:ext cx="2187021" cy="1316593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5307286" y="4845993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FFC000"/>
              </a:gs>
              <a:gs pos="100000">
                <a:srgbClr val="EAB2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5307286" y="4941148"/>
            <a:ext cx="2366010" cy="93871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СТРАТЕГИЧЕСКИЕ СЕССИИ АКТИВА ДЕТСКИХ ОБЩЕСТВЕННЫХ 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ОРГАНИЗАЦИЙ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«ПЛАНИРУЕМ ВМЕСТЕ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!»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5396173" y="6029949"/>
            <a:ext cx="2187020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ЦЕЛЬЮ ФОРМИРОВАНИЯ ПЛАНА РАБОТЫ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РДДМ В СУБЪЕКТАХ РОССИЙСКОЙ ФЕДЕРАЦИИ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7957312" y="5622279"/>
            <a:ext cx="2187021" cy="1316593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7868427" y="4840432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FFC000"/>
              </a:gs>
              <a:gs pos="100000">
                <a:srgbClr val="EAB2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7868427" y="4839668"/>
            <a:ext cx="2375674" cy="110799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СТАРТ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ОБСУЖДЕНИЯ 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ПРОГРАММЫ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ВОСПИТАНИЯ С ОБЩЕСТВЕННЫМИ ОРГАНИЗАЦИЯМИ, ДЕТЬМИ, РОДИТЕЛЯМИ И ПЕДАГОГАМИ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7957314" y="5990519"/>
            <a:ext cx="2187020" cy="84638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РЕГИОНАЛЬНЫЕ РОДИТЕЛЬСКИЕ СОВЕТЫ</a:t>
            </a:r>
          </a:p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ИНСТИТУТЫ ШКОЛЬНОГО САМОУПРАВЛЕНИЯ</a:t>
            </a:r>
          </a:p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ПЕДАГОГИЧЕСКИЕ ОБЪЕДИНЕНИЯ</a:t>
            </a:r>
          </a:p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УЧАЩИЕСЯ СПО</a:t>
            </a:r>
          </a:p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РЕГИОНАЛЬНЫЕ </a:t>
            </a: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АКТИВЫ </a:t>
            </a:r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ДЕТСКИХ ОБЩЕСТВЕННЫХ ОРГАНИЗАЦИЙ И Т.Д.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571585" y="1986518"/>
            <a:ext cx="3783878" cy="21544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ДЕНЬ СОЛИДАРНОСТИ В БОРЬБЕ С ТЕРРОРИЗМОМ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6933304" y="3368738"/>
            <a:ext cx="1131349" cy="1977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781442" y="3336740"/>
            <a:ext cx="1352777" cy="26156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90478"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9-10 СЕНТЯБРЯ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8982897" y="3359008"/>
            <a:ext cx="1131349" cy="1977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8831034" y="3327010"/>
            <a:ext cx="1352777" cy="26156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90478"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15 СЕНТЯБРЯ</a:t>
            </a:r>
          </a:p>
        </p:txBody>
      </p:sp>
      <p:sp>
        <p:nvSpPr>
          <p:cNvPr id="153" name="Овал 152"/>
          <p:cNvSpPr/>
          <p:nvPr/>
        </p:nvSpPr>
        <p:spPr>
          <a:xfrm>
            <a:off x="7310665" y="895649"/>
            <a:ext cx="440158" cy="44015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>
                  <a:lumMod val="9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154" name="Picture 5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92" y="970356"/>
            <a:ext cx="293267" cy="2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2755300" y="1986518"/>
            <a:ext cx="3783878" cy="21544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ДЕНЬ ЗНАНИЙ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617" y="617522"/>
            <a:ext cx="996413" cy="996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r="55484"/>
          <a:stretch/>
        </p:blipFill>
        <p:spPr>
          <a:xfrm>
            <a:off x="9926493" y="79178"/>
            <a:ext cx="505801" cy="422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066" y="2734142"/>
            <a:ext cx="471210" cy="471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686" y="4124932"/>
            <a:ext cx="466212" cy="46621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775" y="6814778"/>
            <a:ext cx="453403" cy="453403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8327741" y="7289087"/>
            <a:ext cx="1665469" cy="20005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700" b="1" dirty="0">
                <a:latin typeface="Century Gothic" panose="020B0502020202020204" pitchFamily="34" charset="0"/>
              </a:rPr>
              <a:t>ПРОГРАММА ВОСПИТАНИЯ</a:t>
            </a:r>
          </a:p>
        </p:txBody>
      </p:sp>
      <p:sp>
        <p:nvSpPr>
          <p:cNvPr id="98" name="Овал 97"/>
          <p:cNvSpPr/>
          <p:nvPr/>
        </p:nvSpPr>
        <p:spPr>
          <a:xfrm>
            <a:off x="6275255" y="6832347"/>
            <a:ext cx="440158" cy="440158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81" y="6907054"/>
            <a:ext cx="293267" cy="2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6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" y="4335"/>
            <a:ext cx="10583614" cy="482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Прямоугольник 156"/>
          <p:cNvSpPr/>
          <p:nvPr/>
        </p:nvSpPr>
        <p:spPr>
          <a:xfrm>
            <a:off x="1" y="2"/>
            <a:ext cx="10691813" cy="536368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2260" y="3708517"/>
            <a:ext cx="10691813" cy="143985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" y="1692043"/>
            <a:ext cx="10691813" cy="143985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71814" y="1461880"/>
            <a:ext cx="2605833" cy="1799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71814" y="1235141"/>
            <a:ext cx="1799733" cy="1799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59116" y="3581681"/>
            <a:ext cx="2605833" cy="1799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9115" y="3354941"/>
            <a:ext cx="2501064" cy="1799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02664" y="357904"/>
            <a:ext cx="6627182" cy="83082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РОССИЙСКОЕ ДВИЖЕНИЕ ДЕТЕЙ И МОЛОДЁЖИ НАЧИНАЕТ СВОЙ ПУТЬ С </a:t>
            </a:r>
          </a:p>
          <a:p>
            <a:pPr defTabSz="1042742"/>
            <a:r>
              <a:rPr lang="ru-RU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«ПУТЕШЕСТВИЕ МЕЧТЫ»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307513" y="1188095"/>
            <a:ext cx="1942511" cy="276941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 – 20 сентября 2022 г.</a:t>
            </a:r>
            <a:endParaRPr lang="ru-RU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07512" y="1415104"/>
            <a:ext cx="3814441" cy="276941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Санкт-Петербург – Владивосток</a:t>
            </a:r>
            <a:endParaRPr lang="ru-RU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55414" y="2355089"/>
            <a:ext cx="911160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Москва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6 сентября (9:47)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310994" y="2685803"/>
            <a:ext cx="1142607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Нижний Новгород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7 сентября (9:00)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160967" y="2355089"/>
            <a:ext cx="863259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Казань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8 сентября (9:13)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771111" y="2685803"/>
            <a:ext cx="937660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Екатеринбург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9 сентября (11:00)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3418615" y="2355089"/>
            <a:ext cx="917258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Омск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10 сентября (9:30)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048386" y="2685803"/>
            <a:ext cx="938903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Новосибирск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11 сентября (7:11)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4730265" y="2355089"/>
            <a:ext cx="1000424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Красноярск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12 сентября (7:55)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6125080" y="2355089"/>
            <a:ext cx="922734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Порт Байкал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14 сентября (19:30)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6942523" y="2685803"/>
            <a:ext cx="1295952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Иркутск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15 сентября (8:35)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442206" y="2355089"/>
            <a:ext cx="980640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Чита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16 сентября (13:00)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9066149" y="1650365"/>
            <a:ext cx="1726519" cy="469260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Владивосток</a:t>
            </a:r>
          </a:p>
          <a:p>
            <a:pPr defTabSz="1042742"/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20 сентября (10:09)</a:t>
            </a:r>
          </a:p>
        </p:txBody>
      </p:sp>
      <p:sp>
        <p:nvSpPr>
          <p:cNvPr id="33" name="Овал 32"/>
          <p:cNvSpPr/>
          <p:nvPr/>
        </p:nvSpPr>
        <p:spPr>
          <a:xfrm>
            <a:off x="9650031" y="2119625"/>
            <a:ext cx="279378" cy="2793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05151" y="2120302"/>
            <a:ext cx="279378" cy="2793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5368167" y="2685803"/>
            <a:ext cx="1726519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Старая </a:t>
            </a:r>
            <a:r>
              <a:rPr lang="ru-RU" sz="8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Ангасолка</a:t>
            </a:r>
            <a:endParaRPr lang="ru-RU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14 сентября (7:25)</a:t>
            </a:r>
          </a:p>
        </p:txBody>
      </p:sp>
      <p:sp>
        <p:nvSpPr>
          <p:cNvPr id="41" name="TextBox 40"/>
          <p:cNvSpPr txBox="1"/>
          <p:nvPr/>
        </p:nvSpPr>
        <p:spPr>
          <a:xfrm flipH="1">
            <a:off x="8282386" y="2685803"/>
            <a:ext cx="901620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Ледяная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18 сентября (8:45)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307511" y="3299633"/>
            <a:ext cx="3092989" cy="276941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22 сентября  – 7 октября 2022 г.</a:t>
            </a:r>
            <a:endParaRPr lang="ru-RU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307513" y="3526643"/>
            <a:ext cx="3814441" cy="276941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Владивосток - Санкт-Петербург 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8817238" y="2355089"/>
            <a:ext cx="989243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Хабаровск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19 сентября (9:20)</a:t>
            </a:r>
          </a:p>
        </p:txBody>
      </p:sp>
      <p:sp>
        <p:nvSpPr>
          <p:cNvPr id="78" name="TextBox 77"/>
          <p:cNvSpPr txBox="1"/>
          <p:nvPr/>
        </p:nvSpPr>
        <p:spPr>
          <a:xfrm flipH="1">
            <a:off x="270477" y="1654741"/>
            <a:ext cx="1871929" cy="469260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Санкт-Петербург</a:t>
            </a:r>
          </a:p>
          <a:p>
            <a:pPr defTabSz="1042742"/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5 сентября (19:05)</a:t>
            </a:r>
          </a:p>
        </p:txBody>
      </p:sp>
      <p:sp>
        <p:nvSpPr>
          <p:cNvPr id="79" name="TextBox 78"/>
          <p:cNvSpPr txBox="1"/>
          <p:nvPr/>
        </p:nvSpPr>
        <p:spPr>
          <a:xfrm flipH="1">
            <a:off x="307751" y="5363680"/>
            <a:ext cx="2006487" cy="338483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ДЕЙСТВИЯ:</a:t>
            </a:r>
            <a:endParaRPr lang="ru-RU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769501" y="2259983"/>
            <a:ext cx="8921953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1061012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719192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358415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3024224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627031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4407325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5016943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5805476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6457958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7096670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671416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8449252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9161428" y="2205988"/>
            <a:ext cx="107996" cy="1079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5281" y="2298161"/>
            <a:ext cx="1700" cy="10150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766703" y="2298163"/>
            <a:ext cx="0" cy="38764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078846" y="2280492"/>
            <a:ext cx="0" cy="4569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461323" y="2263531"/>
            <a:ext cx="0" cy="4569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859474" y="2259983"/>
            <a:ext cx="0" cy="4569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150668" y="2257692"/>
            <a:ext cx="0" cy="4569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8503250" y="2257692"/>
            <a:ext cx="0" cy="4569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681029" y="2280492"/>
            <a:ext cx="0" cy="11917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070941" y="2282101"/>
            <a:ext cx="0" cy="11917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6511956" y="2289326"/>
            <a:ext cx="0" cy="11917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725414" y="2280492"/>
            <a:ext cx="0" cy="11917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412413" y="2289326"/>
            <a:ext cx="0" cy="11917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9215426" y="2280492"/>
            <a:ext cx="0" cy="11917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 flipH="1">
            <a:off x="9018248" y="4512957"/>
            <a:ext cx="911160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Москва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6 октября (8:10)</a:t>
            </a:r>
          </a:p>
        </p:txBody>
      </p:sp>
      <p:sp>
        <p:nvSpPr>
          <p:cNvPr id="112" name="TextBox 111"/>
          <p:cNvSpPr txBox="1"/>
          <p:nvPr/>
        </p:nvSpPr>
        <p:spPr>
          <a:xfrm flipH="1">
            <a:off x="8273958" y="4839991"/>
            <a:ext cx="1142607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Нижний Новгород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5 октября (9:00)</a:t>
            </a:r>
          </a:p>
        </p:txBody>
      </p:sp>
      <p:sp>
        <p:nvSpPr>
          <p:cNvPr id="113" name="TextBox 112"/>
          <p:cNvSpPr txBox="1"/>
          <p:nvPr/>
        </p:nvSpPr>
        <p:spPr>
          <a:xfrm flipH="1">
            <a:off x="7471422" y="4512957"/>
            <a:ext cx="863259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Казань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4 октября (9:48)</a:t>
            </a:r>
          </a:p>
        </p:txBody>
      </p:sp>
      <p:sp>
        <p:nvSpPr>
          <p:cNvPr id="114" name="TextBox 113"/>
          <p:cNvSpPr txBox="1"/>
          <p:nvPr/>
        </p:nvSpPr>
        <p:spPr>
          <a:xfrm flipH="1">
            <a:off x="6911769" y="4839991"/>
            <a:ext cx="937660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Екатеринбург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3 октября (8:25)</a:t>
            </a:r>
          </a:p>
        </p:txBody>
      </p:sp>
      <p:sp>
        <p:nvSpPr>
          <p:cNvPr id="115" name="TextBox 114"/>
          <p:cNvSpPr txBox="1"/>
          <p:nvPr/>
        </p:nvSpPr>
        <p:spPr>
          <a:xfrm flipH="1">
            <a:off x="6248544" y="4512957"/>
            <a:ext cx="917258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Омск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 октября (5:31)</a:t>
            </a:r>
          </a:p>
        </p:txBody>
      </p:sp>
      <p:sp>
        <p:nvSpPr>
          <p:cNvPr id="116" name="TextBox 115"/>
          <p:cNvSpPr txBox="1"/>
          <p:nvPr/>
        </p:nvSpPr>
        <p:spPr>
          <a:xfrm flipH="1">
            <a:off x="5475997" y="4839991"/>
            <a:ext cx="938903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Новосибирск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 октября (9:48)</a:t>
            </a:r>
          </a:p>
        </p:txBody>
      </p:sp>
      <p:sp>
        <p:nvSpPr>
          <p:cNvPr id="117" name="TextBox 116"/>
          <p:cNvSpPr txBox="1"/>
          <p:nvPr/>
        </p:nvSpPr>
        <p:spPr>
          <a:xfrm flipH="1">
            <a:off x="4685630" y="4512957"/>
            <a:ext cx="1000424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Красноярск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30 сентября (7:53)</a:t>
            </a:r>
          </a:p>
        </p:txBody>
      </p:sp>
      <p:sp>
        <p:nvSpPr>
          <p:cNvPr id="118" name="TextBox 117"/>
          <p:cNvSpPr txBox="1"/>
          <p:nvPr/>
        </p:nvSpPr>
        <p:spPr>
          <a:xfrm flipH="1">
            <a:off x="4064554" y="4826744"/>
            <a:ext cx="922734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Порт Байкал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28 сентября (19:30)</a:t>
            </a:r>
          </a:p>
        </p:txBody>
      </p:sp>
      <p:sp>
        <p:nvSpPr>
          <p:cNvPr id="119" name="TextBox 118"/>
          <p:cNvSpPr txBox="1"/>
          <p:nvPr/>
        </p:nvSpPr>
        <p:spPr>
          <a:xfrm flipH="1">
            <a:off x="2745822" y="4839991"/>
            <a:ext cx="1295952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Иркутск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27 сентября (10:40)</a:t>
            </a:r>
          </a:p>
        </p:txBody>
      </p:sp>
      <p:sp>
        <p:nvSpPr>
          <p:cNvPr id="120" name="TextBox 119"/>
          <p:cNvSpPr txBox="1"/>
          <p:nvPr/>
        </p:nvSpPr>
        <p:spPr>
          <a:xfrm flipH="1">
            <a:off x="2090986" y="4512957"/>
            <a:ext cx="980640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Чита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26 сентября (8:10)</a:t>
            </a:r>
          </a:p>
        </p:txBody>
      </p:sp>
      <p:sp>
        <p:nvSpPr>
          <p:cNvPr id="121" name="TextBox 120"/>
          <p:cNvSpPr txBox="1"/>
          <p:nvPr/>
        </p:nvSpPr>
        <p:spPr>
          <a:xfrm flipH="1">
            <a:off x="305749" y="3770572"/>
            <a:ext cx="1726519" cy="469260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Владивосток</a:t>
            </a:r>
          </a:p>
          <a:p>
            <a:pPr defTabSz="1042742"/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22 сентября (19:10)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9650030" y="4260566"/>
            <a:ext cx="279378" cy="279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605150" y="4261243"/>
            <a:ext cx="279378" cy="279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 flipH="1">
            <a:off x="3322925" y="4512153"/>
            <a:ext cx="1192394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Старая </a:t>
            </a:r>
            <a:r>
              <a:rPr lang="ru-RU" sz="8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Ангасолка</a:t>
            </a:r>
            <a:endParaRPr lang="ru-RU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28 сентября (7:25)</a:t>
            </a:r>
          </a:p>
        </p:txBody>
      </p:sp>
      <p:sp>
        <p:nvSpPr>
          <p:cNvPr id="125" name="TextBox 124"/>
          <p:cNvSpPr txBox="1"/>
          <p:nvPr/>
        </p:nvSpPr>
        <p:spPr>
          <a:xfrm flipH="1">
            <a:off x="1376378" y="4839991"/>
            <a:ext cx="901620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Ледяная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24 сентября (9:29)</a:t>
            </a:r>
          </a:p>
        </p:txBody>
      </p:sp>
      <p:sp>
        <p:nvSpPr>
          <p:cNvPr id="126" name="TextBox 125"/>
          <p:cNvSpPr txBox="1"/>
          <p:nvPr/>
        </p:nvSpPr>
        <p:spPr>
          <a:xfrm flipH="1">
            <a:off x="756799" y="4512957"/>
            <a:ext cx="989243" cy="30771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Хабаровск</a:t>
            </a:r>
          </a:p>
          <a:p>
            <a:pPr defTabSz="1042742"/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23 сентября (9:00)</a:t>
            </a:r>
          </a:p>
        </p:txBody>
      </p:sp>
      <p:sp>
        <p:nvSpPr>
          <p:cNvPr id="127" name="TextBox 126"/>
          <p:cNvSpPr txBox="1"/>
          <p:nvPr/>
        </p:nvSpPr>
        <p:spPr>
          <a:xfrm flipH="1">
            <a:off x="8862648" y="3736483"/>
            <a:ext cx="1871929" cy="469260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42742"/>
            <a:r>
              <a:rPr lang="ru-RU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Санкт-Петербург</a:t>
            </a:r>
          </a:p>
          <a:p>
            <a:pPr defTabSz="1042742"/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7 октября (8:31)</a:t>
            </a: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V="1">
            <a:off x="769500" y="4400922"/>
            <a:ext cx="8921953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Овал 128"/>
          <p:cNvSpPr/>
          <p:nvPr/>
        </p:nvSpPr>
        <p:spPr>
          <a:xfrm>
            <a:off x="1061011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1719191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2358414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3024223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3627030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4407324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5016942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5805475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6457957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7096669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7671415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8449251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9161427" y="4346926"/>
            <a:ext cx="107996" cy="10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1042742"/>
            <a:endParaRPr lang="ru-RU" sz="2100">
              <a:solidFill>
                <a:prstClr val="white"/>
              </a:solidFill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1105280" y="4439100"/>
            <a:ext cx="1700" cy="10150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1766702" y="4439102"/>
            <a:ext cx="0" cy="387642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3078845" y="4421432"/>
            <a:ext cx="0" cy="4569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4461322" y="4404470"/>
            <a:ext cx="0" cy="4569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5859473" y="4400922"/>
            <a:ext cx="0" cy="4569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7150667" y="4398632"/>
            <a:ext cx="0" cy="4569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8503249" y="4398632"/>
            <a:ext cx="0" cy="4569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3681028" y="4421430"/>
            <a:ext cx="0" cy="11917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5070940" y="4423040"/>
            <a:ext cx="0" cy="11917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6511955" y="4430265"/>
            <a:ext cx="0" cy="11917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7725413" y="4421430"/>
            <a:ext cx="0" cy="11917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2412412" y="4430265"/>
            <a:ext cx="0" cy="11917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9215425" y="4421430"/>
            <a:ext cx="0" cy="11917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 flipH="1">
            <a:off x="7597412" y="406905"/>
            <a:ext cx="1829165" cy="83082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r" defTabSz="1042742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ССЫЛКА НА ПРОГРАММУ ПУТЕШЕСТВИЯ </a:t>
            </a:r>
          </a:p>
          <a:p>
            <a:pPr algn="r" defTabSz="1042742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ДЛЯ СМИ</a:t>
            </a:r>
            <a:endParaRPr lang="ru-RU" sz="3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 flipH="1">
            <a:off x="12905626" y="2839659"/>
            <a:ext cx="1829165" cy="461568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r" defTabSz="1042742"/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https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: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//disk.yandex.ru/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  <a:r>
              <a:rPr lang="en-US" sz="1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duBgxuNsncDXeg</a:t>
            </a:r>
            <a:endParaRPr lang="ru-RU" sz="3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252" y="371189"/>
            <a:ext cx="902308" cy="9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Скругленный прямоугольник 171"/>
          <p:cNvSpPr/>
          <p:nvPr/>
        </p:nvSpPr>
        <p:spPr>
          <a:xfrm>
            <a:off x="1351283" y="6063274"/>
            <a:ext cx="1298053" cy="1306519"/>
          </a:xfrm>
          <a:prstGeom prst="roundRect">
            <a:avLst>
              <a:gd name="adj" fmla="val 5882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</a:gsLst>
            <a:lin ang="66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13" tIns="45707" rIns="91413" bIns="45707"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351283" y="6535110"/>
            <a:ext cx="1325201" cy="369254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ctr"/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ТОРЖЕСТВЕННАЯ ВСТРЕЧА</a:t>
            </a: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2808604" y="6063271"/>
            <a:ext cx="2265821" cy="1306520"/>
          </a:xfrm>
          <a:prstGeom prst="roundRect">
            <a:avLst>
              <a:gd name="adj" fmla="val 5882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</a:gsLst>
            <a:lin ang="66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13" tIns="45707" rIns="91413" bIns="45707"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2872080" y="6119701"/>
            <a:ext cx="2138865" cy="1200077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ctr"/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СТРАТЕГИЧЕСКИЕ СЕССИИ АКТИВА ДЕТСКИХ ОБЩЕСТВЕННЫХ </a:t>
            </a: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ОРГАНИЗАЦИЙ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С ЦЕЛЬЮ ФОРМИРОВАНИЯ ПЛАНА РАБОТЫ РДДМ</a:t>
            </a:r>
          </a:p>
          <a:p>
            <a:pPr algn="ctr"/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НАПРАВЛЕНИЕ ПРЕДЛОЖЕНИЙ НА САЙТ: БУДЬВДВИЖЕНИИ.РФ</a:t>
            </a: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1138757" y="5761956"/>
            <a:ext cx="4229408" cy="348054"/>
          </a:xfrm>
          <a:prstGeom prst="roundRect">
            <a:avLst>
              <a:gd name="adj" fmla="val 47534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3" tIns="45707" rIns="91413" bIns="45707"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239589" y="5798262"/>
            <a:ext cx="3990889" cy="307712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5 по 20 сентября</a:t>
            </a: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6394123" y="6072961"/>
            <a:ext cx="2265821" cy="1306520"/>
          </a:xfrm>
          <a:prstGeom prst="roundRect">
            <a:avLst>
              <a:gd name="adj" fmla="val 5882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</a:gsLst>
            <a:lin ang="66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13" tIns="45707" rIns="91413" bIns="45707"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6457599" y="6188935"/>
            <a:ext cx="2138865" cy="1061606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ctr"/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ПРОВЕДЕНИЕ РЕГИОНАЛЬНЫХ КООРДИНАЦИОННЫХ СОВЕТОВ ПОД РУКОВОДСТВОМ ГУБЕРНАТОРОВ</a:t>
            </a:r>
          </a:p>
          <a:p>
            <a:pPr algn="ctr"/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ПО ВОПРОСУ ОРГАНИЗАЦИИ РАБОТЫ РЕГИОНАЛЬНЫХ ОТДЕЛЕНИЙ РДДМ</a:t>
            </a:r>
            <a:endParaRPr lang="ru-RU" sz="9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5616988" y="5771646"/>
            <a:ext cx="3976760" cy="348054"/>
          </a:xfrm>
          <a:prstGeom prst="roundRect">
            <a:avLst>
              <a:gd name="adj" fmla="val 47534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3" tIns="45707" rIns="91413" bIns="45707"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616989" y="5807952"/>
            <a:ext cx="3976761" cy="307712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22 сентября по 7 октября</a:t>
            </a:r>
          </a:p>
        </p:txBody>
      </p:sp>
    </p:spTree>
    <p:extLst>
      <p:ext uri="{BB962C8B-B14F-4D97-AF65-F5344CB8AC3E}">
        <p14:creationId xmlns:p14="http://schemas.microsoft.com/office/powerpoint/2010/main" val="9915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0691813" cy="755967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644362" y="567984"/>
            <a:ext cx="4142128" cy="43480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A8FFF"/>
              </a:gs>
              <a:gs pos="100000">
                <a:srgbClr val="9933FF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90975" y="493000"/>
            <a:ext cx="4051116" cy="58477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ОКТЯБРЬ</a:t>
            </a:r>
          </a:p>
        </p:txBody>
      </p:sp>
      <p:sp>
        <p:nvSpPr>
          <p:cNvPr id="22" name="Овал 21"/>
          <p:cNvSpPr/>
          <p:nvPr/>
        </p:nvSpPr>
        <p:spPr>
          <a:xfrm>
            <a:off x="-332908" y="536467"/>
            <a:ext cx="2339618" cy="2311237"/>
          </a:xfrm>
          <a:prstGeom prst="ellipse">
            <a:avLst/>
          </a:prstGeom>
          <a:blipFill dpi="0" rotWithShape="1">
            <a:blip r:embed="rId3"/>
            <a:srcRect/>
            <a:stretch>
              <a:fillRect l="-7000" r="-15000" b="-1000"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9153" y="1660866"/>
            <a:ext cx="1713204" cy="755747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19153" y="1704544"/>
            <a:ext cx="1713204" cy="58477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90478" algn="ctr"/>
            <a:r>
              <a:rPr lang="ru-RU" sz="800" b="1" dirty="0">
                <a:latin typeface="Century Gothic" panose="020B0502020202020204" pitchFamily="34" charset="0"/>
              </a:rPr>
              <a:t>ЗАВЕРШЕНИЕ ПРОЦЕДУРЫ РЕГИСТРАЦИИ УЧАСТНИКОВ ПРОГРАММЫ «ОРЛЯТА РОССИИ» 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2403909" y="1284636"/>
            <a:ext cx="2352990" cy="261555"/>
            <a:chOff x="3125248" y="1708526"/>
            <a:chExt cx="2352990" cy="261555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882633" y="1736615"/>
              <a:ext cx="918412" cy="19773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A8FFF"/>
                </a:gs>
                <a:gs pos="100000">
                  <a:srgbClr val="9933FF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125248" y="1708526"/>
              <a:ext cx="2352990" cy="261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78" algn="ctr"/>
              <a:r>
                <a:rPr lang="ru-RU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 ОКТЯБРЯ</a:t>
              </a:r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5362028" y="1278575"/>
            <a:ext cx="2187021" cy="1316593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273143" y="496727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9933FF"/>
              </a:gs>
              <a:gs pos="100000">
                <a:srgbClr val="DA8FFF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273143" y="651761"/>
            <a:ext cx="2366010" cy="76944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СОЗДАНИЕ ПЕРВИЧНЫХ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ОТДЕЛЕНИЙ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РДДМ В ОБРАЗОВАТЕЛЬНЫХ ОРГАНИЗАЦИЯХ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362030" y="1598249"/>
            <a:ext cx="2187020" cy="64633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ОРГАНИЗАЦИЯ МОНИТОРИНГА ЧЕРЕЗ 1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 «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ВОСПИТАНИЕ»</a:t>
            </a:r>
          </a:p>
          <a:p>
            <a:pPr algn="ctr"/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 1 НОЯБРЯ 2022 Г.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936070" y="1296144"/>
            <a:ext cx="2187021" cy="1316593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847185" y="514296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9933FF"/>
              </a:gs>
              <a:gs pos="100000">
                <a:srgbClr val="DA8FFF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847185" y="669329"/>
            <a:ext cx="2366010" cy="93871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ПРОВЕДЕНИЕ РЕГИОНАЛЬНЫХ КООРДИНАЦИОННЫХ СОВЕТОВ ПОД РУКОВОДСТВОМ ГУБЕРНАТОРОВ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936072" y="1698251"/>
            <a:ext cx="2187020" cy="50783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ПО ВОПРОСУ ОРГАНИЗАЦИИ РАБОТЫ РЕГИОНАЛЬНЫХ ОТДЕЛЕНИЙ РДДМ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8148" y="134208"/>
            <a:ext cx="9987467" cy="25853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ПЕРВЫЕ ШАГИ РОССИЙСКОГО ДВИЖЕНИЯ ДЕТЕЙ И МОЛОДЁЖИ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345905" y="258008"/>
            <a:ext cx="4493420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5396171" y="3557469"/>
            <a:ext cx="2187021" cy="1316593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307286" y="2775621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9933FF"/>
              </a:gs>
              <a:gs pos="100000">
                <a:srgbClr val="DA8FFF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307286" y="2870776"/>
            <a:ext cx="2366010" cy="93871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СТРАТЕГИЧЕСКИЕ СЕССИИ АКТИВА ДЕТСКИХ ОБЩЕСТВЕННЫХ ОРГАНИЗАЦИЙ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«ПЛАНИРУЕМ ВМЕСТЕ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396173" y="3959577"/>
            <a:ext cx="2187020" cy="7848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СТРАТЕГИЧЕСКИЕ СЕССИИ АКТИВА ДЕТСКИХ ОБЩЕСТВЕННЫХ ОРГАНИЗАЦИЙ, С ЦЕЛЬЮ ФОРМИРОВАНИЯ ПЛАНА РАБОТЫ РДДМ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957312" y="3551907"/>
            <a:ext cx="2187021" cy="1316593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868427" y="2770060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9933FF"/>
              </a:gs>
              <a:gs pos="100000">
                <a:srgbClr val="DA8FFF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868427" y="2769296"/>
            <a:ext cx="2375674" cy="110799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СТАРТ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ОБСУЖДЕНИЯ 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ПРОГРАММЫ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ВОСПИТАНИЯ 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ОБЩЕСТВЕННЫМИ ОРГАНИЗАЦИЯМИ, ДЕТЬМИ, РОДИТЕЛЯМИ И ПЕДАГОГАМИ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7957314" y="3920147"/>
            <a:ext cx="2187020" cy="84638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РЕГИОНАЛЬНЫЕ РОДИТЕЛЬСКИЕ СОВЕТЫ</a:t>
            </a:r>
          </a:p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ИНСТИТУТЫ ШКОЛЬНОГО САМОУПРАВЛЕНИЯ</a:t>
            </a:r>
          </a:p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ПЕДАГОГИЧЕСКИЕ ОБЪЕДИНЕНИЯ</a:t>
            </a:r>
          </a:p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УЧАЩИЕСЯ СПО</a:t>
            </a:r>
          </a:p>
          <a:p>
            <a:pPr algn="ctr"/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РЕГИОНАЛЬНЫЕ АКТИВИСТЫ ДЕТСКИХ ОБЩЕСТВЕННЫХ ОРГАНИЗАЦИЙ И Т.Д.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445066" y="6253205"/>
            <a:ext cx="2187021" cy="1167501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5356180" y="5471358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356179" y="5575022"/>
            <a:ext cx="2366010" cy="76944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СОЗДАНИЕ ПЕРВИЧНЫХ </a:t>
            </a:r>
            <a:r>
              <a:rPr lang="ru-RU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ОТДЕЛЕНИЙ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РДДМ В ОБРАЗОВАТЕЛЬНЫХ ОРГАНИЗАЦИЯХ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7978011" y="6270775"/>
            <a:ext cx="2187021" cy="1149932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7889126" y="5488927"/>
            <a:ext cx="2375674" cy="1095596"/>
          </a:xfrm>
          <a:prstGeom prst="roundRect">
            <a:avLst>
              <a:gd name="adj" fmla="val 6600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889125" y="5575022"/>
            <a:ext cx="2366010" cy="93871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ПРОВЕДЕНИЕ РЕГИОНАЛЬНЫХ КООРДИНАЦИОННЫХ СОВЕТОВ ПОД РУКОВОДСТВОМ ГУБЕРНАТОРОВ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978013" y="6672882"/>
            <a:ext cx="2187020" cy="50783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ПО ВОПРОСУ ОРГАНИЗАЦИИ РАБОТЫ РЕГИОНАЛЬНЫХ ОТДЕЛЕНИЙ РДДМ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203778" y="4996711"/>
            <a:ext cx="4142128" cy="43480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341429" y="4908663"/>
            <a:ext cx="2931713" cy="58477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НОЯБРЬ</a:t>
            </a:r>
          </a:p>
        </p:txBody>
      </p:sp>
      <p:sp>
        <p:nvSpPr>
          <p:cNvPr id="86" name="Овал 85"/>
          <p:cNvSpPr/>
          <p:nvPr/>
        </p:nvSpPr>
        <p:spPr>
          <a:xfrm>
            <a:off x="-164477" y="4808440"/>
            <a:ext cx="2505907" cy="2475509"/>
          </a:xfrm>
          <a:prstGeom prst="ellipse">
            <a:avLst/>
          </a:prstGeom>
          <a:blipFill dpi="0" rotWithShape="1">
            <a:blip r:embed="rId4"/>
            <a:srcRect/>
            <a:tile tx="-1270000" ty="0" sx="50000" sy="50000" flip="none" algn="tl"/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429042" y="6642497"/>
            <a:ext cx="2187020" cy="64633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ПРОВЕДЕНИЕ МОНИТОРИНГА ЧЕРЕЗ 1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 «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ВОСПИТАНИЕ»</a:t>
            </a:r>
          </a:p>
          <a:p>
            <a:pPr algn="ctr"/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 1 НОЯБРЯ 2022 Г.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/>
          <a:srcRect r="55484"/>
          <a:stretch/>
        </p:blipFill>
        <p:spPr>
          <a:xfrm>
            <a:off x="10047191" y="80018"/>
            <a:ext cx="505801" cy="422643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6289644" y="4729523"/>
            <a:ext cx="440158" cy="440158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DA8FFF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70" y="4804231"/>
            <a:ext cx="293267" cy="2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Овал 48"/>
          <p:cNvSpPr/>
          <p:nvPr/>
        </p:nvSpPr>
        <p:spPr>
          <a:xfrm>
            <a:off x="8853961" y="4729523"/>
            <a:ext cx="440158" cy="440158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DA8FFF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188" y="4804231"/>
            <a:ext cx="293267" cy="2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2871553" y="6151400"/>
            <a:ext cx="2129324" cy="1137428"/>
          </a:xfrm>
          <a:prstGeom prst="roundRect">
            <a:avLst>
              <a:gd name="adj" fmla="val 588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871552" y="6158010"/>
            <a:ext cx="2129325" cy="107721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90478" algn="ctr"/>
            <a:r>
              <a:rPr lang="ru-RU" sz="800" b="1" smtClean="0">
                <a:latin typeface="Century Gothic" panose="020B0502020202020204" pitchFamily="34" charset="0"/>
              </a:rPr>
              <a:t>СБОР </a:t>
            </a:r>
            <a:r>
              <a:rPr lang="ru-RU" sz="800" b="1" dirty="0" smtClean="0">
                <a:latin typeface="Century Gothic" panose="020B0502020202020204" pitchFamily="34" charset="0"/>
              </a:rPr>
              <a:t>ПОСРЕДСТВОМ </a:t>
            </a:r>
            <a:r>
              <a:rPr lang="ru-RU" sz="800" b="1" smtClean="0">
                <a:latin typeface="Century Gothic" panose="020B0502020202020204" pitchFamily="34" charset="0"/>
              </a:rPr>
              <a:t>ЭЛЕКТРОННОГО СЕРВИСА </a:t>
            </a:r>
            <a:r>
              <a:rPr lang="ru-RU" sz="800" b="1" dirty="0" smtClean="0">
                <a:latin typeface="Century Gothic" panose="020B0502020202020204" pitchFamily="34" charset="0"/>
              </a:rPr>
              <a:t>ВЫРАБОТАННЫХ УЧАСТНИКАМИ СТРАТЕГИЧЕСКИХ СЕССИЙ «ПЛАНИРУЕМ ВМЕСТЕ!» ПРЕДЛОЖЕНИЙ ПО ФОРМИРОВАНИЮ ПЛАНА РАБОТЫ РДДМ</a:t>
            </a:r>
            <a:endParaRPr lang="ru-RU" sz="800" b="1" dirty="0">
              <a:latin typeface="Century Gothic" panose="020B05020202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766701" y="5775170"/>
            <a:ext cx="2352990" cy="261555"/>
            <a:chOff x="3125248" y="1708526"/>
            <a:chExt cx="2352990" cy="261555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882633" y="1736615"/>
              <a:ext cx="918412" cy="19773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125248" y="1708526"/>
              <a:ext cx="2352990" cy="261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78" algn="ctr"/>
              <a:r>
                <a:rPr lang="ru-RU" sz="11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31 НОЯБРЯ</a:t>
              </a:r>
              <a:endParaRPr lang="ru-RU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0691813" cy="75596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05950"/>
              </p:ext>
            </p:extLst>
          </p:nvPr>
        </p:nvGraphicFramePr>
        <p:xfrm>
          <a:off x="829602" y="1014471"/>
          <a:ext cx="149881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20-21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ВСЕРОССИЙСКОЕ СОВЕЩАНИЕ ПО ПРОЕКТУ «СОВЕТНИК ДИРЕКТОРА ПО ВОСПИТАНИЮ»</a:t>
                      </a:r>
                    </a:p>
                    <a:p>
                      <a:pPr algn="l"/>
                      <a:r>
                        <a:rPr lang="ru-RU" sz="800" dirty="0" smtClean="0">
                          <a:latin typeface="Century Gothic" panose="020B0502020202020204" pitchFamily="34" charset="0"/>
                        </a:rPr>
                        <a:t>20-21 </a:t>
                      </a:r>
                      <a:r>
                        <a:rPr lang="ru-RU" sz="800" dirty="0" smtClean="0">
                          <a:latin typeface="Century Gothic" panose="020B0502020202020204" pitchFamily="34" charset="0"/>
                        </a:rPr>
                        <a:t>сентября</a:t>
                      </a:r>
                    </a:p>
                    <a:p>
                      <a:pPr algn="l"/>
                      <a:endParaRPr lang="ru-RU" sz="800" dirty="0" smtClean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ru-RU" sz="800" dirty="0" smtClean="0">
                          <a:latin typeface="Century Gothic" panose="020B0502020202020204" pitchFamily="34" charset="0"/>
                        </a:rPr>
                        <a:t>г. Москва, Академия </a:t>
                      </a:r>
                      <a:r>
                        <a:rPr lang="ru-RU" sz="800" dirty="0" err="1" smtClean="0">
                          <a:latin typeface="Century Gothic" panose="020B0502020202020204" pitchFamily="34" charset="0"/>
                        </a:rPr>
                        <a:t>Минпросвещения</a:t>
                      </a:r>
                      <a:r>
                        <a:rPr lang="ru-RU" sz="800" dirty="0" smtClean="0">
                          <a:latin typeface="Century Gothic" panose="020B0502020202020204" pitchFamily="34" charset="0"/>
                        </a:rPr>
                        <a:t> России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3599"/>
              </p:ext>
            </p:extLst>
          </p:nvPr>
        </p:nvGraphicFramePr>
        <p:xfrm>
          <a:off x="3260995" y="1014471"/>
          <a:ext cx="149881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19-22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AB20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ФИНАЛ ВСЕРОССИЙСКОГО КОНКУРСА «СЕРДЦЕ ОТДАЮ ДЕТЯМ»</a:t>
                      </a:r>
                    </a:p>
                    <a:p>
                      <a:pPr algn="l"/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Красноярск</a:t>
                      </a:r>
                      <a:endParaRPr lang="ru-RU" sz="80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30369"/>
              </p:ext>
            </p:extLst>
          </p:nvPr>
        </p:nvGraphicFramePr>
        <p:xfrm>
          <a:off x="5692388" y="1014471"/>
          <a:ext cx="149881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23-29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AB20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ОБУЧАЮЩАЯ</a:t>
                      </a:r>
                      <a:r>
                        <a:rPr lang="ru-RU" sz="800" b="1" baseline="0" dirty="0" smtClean="0">
                          <a:latin typeface="Century Gothic" panose="020B0502020202020204" pitchFamily="34" charset="0"/>
                        </a:rPr>
                        <a:t> ПРОГРАММА ДЛЯ РЕГИОНАЛЬНЫХ КООРДИНАТОРОВ ПРОЕКТА «СОВЕТНИКИ»</a:t>
                      </a:r>
                    </a:p>
                    <a:p>
                      <a:pPr algn="l"/>
                      <a:r>
                        <a:rPr lang="ru-RU" sz="800" baseline="0" dirty="0" smtClean="0">
                          <a:latin typeface="Century Gothic" panose="020B0502020202020204" pitchFamily="34" charset="0"/>
                        </a:rPr>
                        <a:t>23 – 29 сентября</a:t>
                      </a:r>
                    </a:p>
                    <a:p>
                      <a:pPr algn="l"/>
                      <a:r>
                        <a:rPr lang="ru-RU" sz="800" baseline="0" dirty="0" smtClean="0">
                          <a:latin typeface="Century Gothic" panose="020B0502020202020204" pitchFamily="34" charset="0"/>
                        </a:rPr>
                        <a:t>МДЦ «Артек</a:t>
                      </a:r>
                      <a:endParaRPr lang="ru-RU" sz="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67563"/>
              </p:ext>
            </p:extLst>
          </p:nvPr>
        </p:nvGraphicFramePr>
        <p:xfrm>
          <a:off x="8123781" y="1014471"/>
          <a:ext cx="149881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25.09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– 15.10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AB20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ПРОФИЛЬНАЯ СМЕНА УЧЕНИЧЕСКОГО САМОУПРАВЛЕНИЯ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 сентября – 15 октября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МДЦ «Артек»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6365"/>
              </p:ext>
            </p:extLst>
          </p:nvPr>
        </p:nvGraphicFramePr>
        <p:xfrm>
          <a:off x="829609" y="3151325"/>
          <a:ext cx="1498811" cy="831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5575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11-12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</a:tr>
              <a:tr h="475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ФОРУМ ЛИДЕРОВ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УЧЕНИЧЕСКОГО САМОУПРАВЛЕНИЯ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47322"/>
              </p:ext>
            </p:extLst>
          </p:nvPr>
        </p:nvGraphicFramePr>
        <p:xfrm>
          <a:off x="4585061" y="3151326"/>
          <a:ext cx="1498811" cy="175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5575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13-15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ВСЕРОССИЙСКОЕ СОВЕЩАНИЕ МИНИСТРОВ</a:t>
                      </a:r>
                      <a:r>
                        <a:rPr lang="ru-RU" sz="800" b="1" baseline="0" dirty="0" smtClean="0">
                          <a:latin typeface="Century Gothic" panose="020B0502020202020204" pitchFamily="34" charset="0"/>
                        </a:rPr>
                        <a:t> СУБЪЕКТОВ РОССИЙСКОЙ ФЕДЕРАЦИИ </a:t>
                      </a:r>
                      <a:r>
                        <a:rPr lang="ru-RU" sz="800" b="1" baseline="0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800" b="1" baseline="0" dirty="0" smtClean="0">
                          <a:latin typeface="Century Gothic" panose="020B0502020202020204" pitchFamily="34" charset="0"/>
                        </a:rPr>
                      </a:br>
                      <a:r>
                        <a:rPr lang="ru-RU" sz="800" b="1" baseline="0" dirty="0" smtClean="0">
                          <a:latin typeface="Century Gothic" panose="020B0502020202020204" pitchFamily="34" charset="0"/>
                        </a:rPr>
                        <a:t>ПО </a:t>
                      </a:r>
                      <a:r>
                        <a:rPr lang="ru-RU" sz="800" b="1" baseline="0" dirty="0" smtClean="0">
                          <a:latin typeface="Century Gothic" panose="020B0502020202020204" pitchFamily="34" charset="0"/>
                        </a:rPr>
                        <a:t>ФУНКЦИОНИРОВАНИЮ РДДМ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ВСЕРОССИЙСКИЙ РОДИТЕЛЬСКИЙ ФОРУМ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Century Gothic" panose="020B0502020202020204" pitchFamily="34" charset="0"/>
                        </a:rPr>
                        <a:t>13-15 октября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Century Gothic" panose="020B0502020202020204" pitchFamily="34" charset="0"/>
                        </a:rPr>
                        <a:t>ВДЦ</a:t>
                      </a:r>
                      <a:r>
                        <a:rPr lang="ru-RU" sz="800" b="0" baseline="0" dirty="0" smtClean="0">
                          <a:latin typeface="Century Gothic" panose="020B0502020202020204" pitchFamily="34" charset="0"/>
                        </a:rPr>
                        <a:t> «Орлёнок»</a:t>
                      </a:r>
                      <a:endParaRPr lang="ru-RU" sz="80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09104"/>
              </p:ext>
            </p:extLst>
          </p:nvPr>
        </p:nvGraphicFramePr>
        <p:xfrm>
          <a:off x="6462787" y="3151326"/>
          <a:ext cx="1498811" cy="1228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5575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19-21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</a:tr>
              <a:tr h="87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ВСЕРОССИЙСКИЙ ФОРУМ ШКОЛЬНЫХ СПОРТИВНЫХ КЛУБОВ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19-21 октября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Казань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90401"/>
              </p:ext>
            </p:extLst>
          </p:nvPr>
        </p:nvGraphicFramePr>
        <p:xfrm>
          <a:off x="8340515" y="3151325"/>
          <a:ext cx="1498811" cy="117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5575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27-28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</a:tr>
              <a:tr h="36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ФОРУМ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МУЗЕЕВ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 – 28 октября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ШКОЛЫ ГЕРОЕВ»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Единая Россия, Музей Победы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8148" y="134208"/>
            <a:ext cx="9987467" cy="25853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ПЕРВЫЕ ШАГИ РОССИЙСКОГО ДВИЖЕНИЯ ДЕТЕЙ И МОЛОДЁЖИ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45905" y="258008"/>
            <a:ext cx="4493420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r="55484"/>
          <a:stretch/>
        </p:blipFill>
        <p:spPr>
          <a:xfrm>
            <a:off x="10047191" y="80018"/>
            <a:ext cx="505801" cy="4226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71775" y="588939"/>
            <a:ext cx="4051116" cy="46166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2400" b="1" spc="600" dirty="0">
                <a:solidFill>
                  <a:srgbClr val="EAB200"/>
                </a:solidFill>
                <a:latin typeface="Century Gothic" panose="020B0502020202020204" pitchFamily="34" charset="0"/>
              </a:rPr>
              <a:t>СЕНТЯБРЬ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1775" y="2668643"/>
            <a:ext cx="4051116" cy="46166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2400" b="1" spc="600" dirty="0">
                <a:solidFill>
                  <a:srgbClr val="9933FF"/>
                </a:solidFill>
                <a:latin typeface="Century Gothic" panose="020B0502020202020204" pitchFamily="34" charset="0"/>
              </a:rPr>
              <a:t>ОКТЯБРЬ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1264" y="4997521"/>
            <a:ext cx="4051116" cy="46166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2400" b="1" spc="600" dirty="0">
                <a:solidFill>
                  <a:srgbClr val="0070C0"/>
                </a:solidFill>
                <a:latin typeface="Century Gothic" panose="020B0502020202020204" pitchFamily="34" charset="0"/>
              </a:rPr>
              <a:t>НОЯБРЬ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468"/>
              </p:ext>
            </p:extLst>
          </p:nvPr>
        </p:nvGraphicFramePr>
        <p:xfrm>
          <a:off x="808590" y="5515629"/>
          <a:ext cx="1498811" cy="100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18-19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7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ВСЕРОССИЙСКИЙ ФОРУМ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УЧИТЕЛЕЙ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МУЗЫКИ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Псков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40028"/>
              </p:ext>
            </p:extLst>
          </p:nvPr>
        </p:nvGraphicFramePr>
        <p:xfrm>
          <a:off x="3224080" y="5515629"/>
          <a:ext cx="1498811" cy="153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17-18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98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ФОРУМ ДОШКОЛЬНОГО СПОРТА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17 ноября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ВСЕРОССИЙСКИЙ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ФОРУМ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УЧИТЕЛЕЙ ИЗОБРАЗИТЕЛЬНОГО ИСКУССТВА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17-18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ноябрь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935313" y="4997521"/>
            <a:ext cx="2343808" cy="46166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2400" b="1" spc="600" dirty="0">
                <a:solidFill>
                  <a:srgbClr val="002060"/>
                </a:solidFill>
                <a:latin typeface="Century Gothic" panose="020B0502020202020204" pitchFamily="34" charset="0"/>
              </a:rPr>
              <a:t>ДЕКАБРЬ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77140"/>
              </p:ext>
            </p:extLst>
          </p:nvPr>
        </p:nvGraphicFramePr>
        <p:xfrm>
          <a:off x="8058830" y="5515629"/>
          <a:ext cx="149881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7-8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03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ВСЕРОССИЙСКОЕ СОВЕЩАНИЕ «РАЗВИТИЕ ДОПОЛНИТЕЛЬНОГО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ОБРАЗОВАНИЯ»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 ноября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пленарное заседание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16136"/>
              </p:ext>
            </p:extLst>
          </p:nvPr>
        </p:nvGraphicFramePr>
        <p:xfrm>
          <a:off x="5464669" y="5515629"/>
          <a:ext cx="149881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12.11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– 3.12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717653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ПРОФИЛЬНАЯ</a:t>
                      </a:r>
                      <a:r>
                        <a:rPr lang="ru-RU" sz="800" b="1" baseline="0" dirty="0" smtClean="0">
                          <a:latin typeface="Century Gothic" panose="020B0502020202020204" pitchFamily="34" charset="0"/>
                        </a:rPr>
                        <a:t> СМЕНА ПО ИТОГАМ БОЛЬШОЙ ОЛИМПИАДЫ «ИСКУССТВО – ТЕХНОЛОГИИ – СПОРТ»</a:t>
                      </a:r>
                    </a:p>
                    <a:p>
                      <a:pPr algn="l"/>
                      <a:endParaRPr lang="ru-RU" sz="800" b="1" baseline="0" dirty="0" smtClean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ru-RU" sz="800" b="0" baseline="0" dirty="0" smtClean="0">
                          <a:latin typeface="Century Gothic" panose="020B0502020202020204" pitchFamily="34" charset="0"/>
                        </a:rPr>
                        <a:t>МДЦ </a:t>
                      </a:r>
                      <a:r>
                        <a:rPr lang="ru-RU" sz="800" b="0" baseline="0" dirty="0" smtClean="0">
                          <a:latin typeface="Century Gothic" panose="020B0502020202020204" pitchFamily="34" charset="0"/>
                        </a:rPr>
                        <a:t>«Артек»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79385"/>
              </p:ext>
            </p:extLst>
          </p:nvPr>
        </p:nvGraphicFramePr>
        <p:xfrm>
          <a:off x="2707335" y="3151326"/>
          <a:ext cx="1498811" cy="112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11"/>
              </a:tblGrid>
              <a:tr h="35575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11-13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</a:tr>
              <a:tr h="774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ВСЕРОССИЙСКИЙ ФОРУМ ОРГАНИЗАТОРОВ ДЕТСКОГО ОТДЫХА «БОЛЬШИЕ СМЫСЛЫ»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11-13 октября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ВДЦ «Смена»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65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652" r="16311" b="10237"/>
          <a:stretch/>
        </p:blipFill>
        <p:spPr bwMode="auto">
          <a:xfrm>
            <a:off x="0" y="499298"/>
            <a:ext cx="10691812" cy="60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1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19234" r="16148" b="11403"/>
          <a:stretch/>
        </p:blipFill>
        <p:spPr bwMode="auto">
          <a:xfrm>
            <a:off x="0" y="424357"/>
            <a:ext cx="10691813" cy="592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933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</TotalTime>
  <Words>860</Words>
  <Application>Microsoft Office PowerPoint</Application>
  <PresentationFormat>Произвольный</PresentationFormat>
  <Paragraphs>217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 Илья Сергеевич</dc:creator>
  <cp:lastModifiedBy>Поляков Илья Сергеевич</cp:lastModifiedBy>
  <cp:revision>65</cp:revision>
  <cp:lastPrinted>2022-09-07T13:28:57Z</cp:lastPrinted>
  <dcterms:created xsi:type="dcterms:W3CDTF">2022-08-09T08:03:40Z</dcterms:created>
  <dcterms:modified xsi:type="dcterms:W3CDTF">2022-09-07T15:19:05Z</dcterms:modified>
</cp:coreProperties>
</file>